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5" r:id="rId4"/>
    <p:sldId id="257" r:id="rId5"/>
    <p:sldId id="261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80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7376FC-8BCA-E04A-900A-2F7EC868E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7F3E4E4-2279-6F6E-D7B1-DB5123663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99E37E-ADAE-5750-C847-180C4717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392BEE-6F4B-60B1-4843-3B3AEF69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3238F8F-C1F5-9A8E-B111-CAC3911D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73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1423EE-9579-E45B-7315-C740EFD4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3BCFBEC-C467-F49A-7CFD-E5DE0144A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D4ED09-46C2-D307-7061-B7829852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693D2E-AA77-0B7F-128C-7A46EF34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2AC8091-F73B-B100-E2AD-1F5630A5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25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DE35D55-605F-810E-9B3B-B52A2B27C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73AF6A1-EDBF-344C-6F19-21AAB74BB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28011D8-1255-8563-B943-5E42DA93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6AA34AE-308B-41B6-E38E-E9970942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54EE3D1-BB9C-1E61-8189-7E4A93C1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84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11C2E7-84FF-7072-EA68-79A4A776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DC25D9-CAAB-987B-7E79-61E4E922E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FCBD0DB-42C8-1D92-64B6-64E6C0E5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2A41D50-11B4-4F3F-F7B6-FBA2A099A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971897-9420-39D3-A428-CA3DBBCA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12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2F122E-AA1F-0661-6EDF-B0A71518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EF198A7-7ABA-43D4-44AB-E864D06C6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60C7F6C-587B-A077-CEE1-D5A9E2F9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F4A548-7351-B8F1-31C0-E6BC57C5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05D505-3B0F-19A5-8E8E-C011D995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14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D88433-136C-61E4-A023-BD49B0A99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C4B55A-0DBB-286B-B4A8-0AF0C4062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8BC4CEC-045D-9170-08F6-AD08C5844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1D9FF6B-2B7D-FF9B-A80E-5A1F2C33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60F6C9E-747F-96FB-D520-92487B6C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7E75EC6-87B8-DF54-974C-BAA599EB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03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8938AB-FC8D-1E70-A3EE-F176ACA6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B26D665-3D81-1315-0039-57FEE436A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0136777-2C96-3ED1-05D3-D9B33D55E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BF4B50D-739D-3EAA-4520-7C1B64BA2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15D40FB-B8BA-048F-3318-F59AB6522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59CC6F7-D30A-19E1-2476-E931DF8A9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7904E5E-2865-89CC-AD5E-DB65AF23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C3B7A17-306D-0DD5-9340-E154B2D3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00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374C1D-1061-030F-8BF2-3521C7FDD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A0C23EB-1887-05D5-C9E7-7DA78F74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249AA93-BB44-36DE-9273-16240BF1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C11E38-9ED7-11DF-73B9-83B9E13F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08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A575AA7-DE22-81E5-1E48-3312E929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33E5D5B-2E40-C5FF-68F8-41DC32B0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4E4467D-CF9D-4AE9-9D41-BCAA9F4E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7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138FAB-9EC3-8D56-3AB7-3D8A1A061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B2ED58-25A6-0A6E-ABEB-61E4C577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68D30C6-A786-07AE-415C-24674FE79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00E2035-8993-DC46-6AEA-56579645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8ED887B-EB0E-AC87-5315-DB1ED762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8F1500D-516A-A240-4E85-E2F25CA3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245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D65C1D-7654-7EBC-8426-A712AA890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A5F913A-BDEA-C297-7E0C-45E056C18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C3DEEC-33E9-0634-A798-4F48747B3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1542F9E-3D6E-E54A-D50D-A17FC6B5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0DF484F-5E4F-701C-64E8-150A9FEB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6928132-CA06-931E-3E91-BBB41FA2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78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D112817-FC26-66D3-C310-25F0203F5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C41BE65-7ED4-1F63-D4B0-B83B40C07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AAB1D96-9F43-C560-4AC8-E8CB6AFBD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6F2B-B5AD-4384-A921-0B3AD6D19F44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6E0B0B-3F26-BE49-AB5F-9750D23EA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11AAB3-404D-853E-D227-838D0C324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77424-87DF-4646-87E3-7A39852983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08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2C386C-D56B-B131-EB1F-EA35A4D0FF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TEXTURA KÖTVÉNYESI TÁJÉKOZTATÓ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3044D7A-7EED-A7D2-E7F2-8D2F35D13F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2023.03.20.</a:t>
            </a:r>
          </a:p>
        </p:txBody>
      </p:sp>
      <p:pic>
        <p:nvPicPr>
          <p:cNvPr id="6" name="Kép 5" descr="A képen szöveg látható&#10;&#10;Automatikusan generált leírás">
            <a:extLst>
              <a:ext uri="{FF2B5EF4-FFF2-40B4-BE49-F238E27FC236}">
                <a16:creationId xmlns:a16="http://schemas.microsoft.com/office/drawing/2014/main" id="{03CA9F43-043D-9AE9-33CF-23CCE9646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77" y="3991744"/>
            <a:ext cx="8016536" cy="232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6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BF9F3-8914-7659-6760-C6BC4D00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977"/>
          </a:xfrm>
        </p:spPr>
        <p:txBody>
          <a:bodyPr/>
          <a:lstStyle/>
          <a:p>
            <a:pPr algn="ctr"/>
            <a:r>
              <a:rPr lang="hu-HU" b="1" u="sng" dirty="0"/>
              <a:t>Forgóeszközök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04C0FC-DFF3-E9AD-489C-26342B97B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102"/>
            <a:ext cx="10515600" cy="4935861"/>
          </a:xfrm>
        </p:spPr>
        <p:txBody>
          <a:bodyPr/>
          <a:lstStyle/>
          <a:p>
            <a:r>
              <a:rPr lang="hu-H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kisebb emelkedés a készlet és a vevőkövetelésekben, de a legjelentősebb változás a kötvénykibocsátásból a beruházás 2. fázisának (~3,5 </a:t>
            </a:r>
            <a:r>
              <a:rPr lang="hu-HU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mrd</a:t>
            </a:r>
            <a:r>
              <a:rPr lang="hu-HU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megkezdése előtti megemelkedett készpénz állomány</a:t>
            </a:r>
          </a:p>
          <a:p>
            <a:endParaRPr lang="hu-HU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421D0B58-D70D-D3AB-0276-D0ADF10AF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5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A89035-B5EC-BA4B-9DED-2C5E2EE03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706"/>
          </a:xfrm>
        </p:spPr>
        <p:txBody>
          <a:bodyPr/>
          <a:lstStyle/>
          <a:p>
            <a:pPr algn="ctr"/>
            <a:r>
              <a:rPr lang="hu-HU" b="1" u="sng" dirty="0"/>
              <a:t>Források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8E3BEA-2968-C51E-5589-B19FAFEF0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0832"/>
            <a:ext cx="10515600" cy="5076131"/>
          </a:xfrm>
        </p:spPr>
        <p:txBody>
          <a:bodyPr/>
          <a:lstStyle/>
          <a:p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2022-ben a leglényegesebb változás a kötelezettségek megemelkedése, ez pedig a kötvénykibocsátás eredménye nettó 3,6 </a:t>
            </a:r>
            <a:r>
              <a:rPr lang="hu-H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mrd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összegben (5 </a:t>
            </a:r>
            <a:r>
              <a:rPr lang="hu-H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mrd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kötvénykibocsátás, 1,4 </a:t>
            </a:r>
            <a:r>
              <a:rPr lang="hu-H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mrd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hitel előtörlesztés)</a:t>
            </a:r>
          </a:p>
          <a:p>
            <a:endParaRPr lang="hu-HU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26B82D24-9252-25CF-73D0-414500D09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5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D0468A-11A2-DA1D-98AD-402A7075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>
            <a:normAutofit/>
          </a:bodyPr>
          <a:lstStyle/>
          <a:p>
            <a:pPr algn="ctr"/>
            <a:r>
              <a:rPr lang="hu-HU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Tervek 2023-ra</a:t>
            </a:r>
            <a:endParaRPr lang="hu-HU" b="1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5C53A5-C99A-0107-8C66-CBD06D50B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4951845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5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Textil üzletág: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hu-HU" sz="5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moderált növekedés mellett a nyereségesség megőrzése, a piacok, ügyfelek megtartása, szállítók határozottabb versenyeztetése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5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Plasztik üzletág: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5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Kapszula: konkrét és a gyár kapacitását jelentősen meghaladó érdeklődés (jelentős minőségi előnyünk van az egyetlen konkurenssel szemben)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5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Medence: ár/érték tekintetében nincsen jelenleg versenytárs a piacon (a beruházás nagysága és összetettsége jelentős korlát a belépésre)</a:t>
            </a:r>
            <a:endParaRPr lang="hu-HU" sz="5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5900" u="sng" dirty="0"/>
              <a:t>Beruházás második ütemének beindítása</a:t>
            </a:r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6416195D-86EE-5521-234C-5017B0237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51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585F5E-F894-0013-E954-2B618D5B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u="sng" dirty="0"/>
              <a:t>Köszönjük a figyelmet!</a:t>
            </a:r>
          </a:p>
        </p:txBody>
      </p:sp>
      <p:pic>
        <p:nvPicPr>
          <p:cNvPr id="4" name="Tartalom helye 3" descr="A képen szöveg látható&#10;&#10;Automatikusan generált leírás">
            <a:extLst>
              <a:ext uri="{FF2B5EF4-FFF2-40B4-BE49-F238E27FC236}">
                <a16:creationId xmlns:a16="http://schemas.microsoft.com/office/drawing/2014/main" id="{E2AFD85F-0C46-E979-14A2-BA79B17EE7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71" y="2702343"/>
            <a:ext cx="6668457" cy="193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5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AEF803-EAA9-03DA-44C2-A392102F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pPr algn="ctr"/>
            <a:r>
              <a:rPr lang="hu-HU" b="1" u="sng" dirty="0"/>
              <a:t>Minősítés felülvizsgálata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FE836C-4F45-6BF3-8B84-D29DB13C9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05"/>
            <a:ext cx="10515600" cy="4747658"/>
          </a:xfrm>
        </p:spPr>
        <p:txBody>
          <a:bodyPr>
            <a:normAutofit/>
          </a:bodyPr>
          <a:lstStyle/>
          <a:p>
            <a:r>
              <a:rPr lang="hu-HU" sz="3200" dirty="0"/>
              <a:t>Leminősítés okai:</a:t>
            </a:r>
          </a:p>
          <a:p>
            <a:pPr lvl="1"/>
            <a:r>
              <a:rPr lang="hu-HU" sz="3200" dirty="0"/>
              <a:t>Beruházás első ütemének csúszása</a:t>
            </a:r>
          </a:p>
          <a:p>
            <a:pPr lvl="2"/>
            <a:r>
              <a:rPr lang="hu-HU" sz="3200" dirty="0"/>
              <a:t>Plasztik üzletág aláírt átvételi szerződések hiánya</a:t>
            </a:r>
          </a:p>
          <a:p>
            <a:pPr lvl="2"/>
            <a:r>
              <a:rPr lang="hu-HU" sz="3200" dirty="0"/>
              <a:t>Plasztik üzletág eladásainak felfutását még nem látják</a:t>
            </a:r>
          </a:p>
          <a:p>
            <a:pPr lvl="1"/>
            <a:r>
              <a:rPr lang="hu-HU" sz="3200" dirty="0"/>
              <a:t>Beruházás második ütemének csúszása</a:t>
            </a:r>
          </a:p>
          <a:p>
            <a:pPr lvl="1"/>
            <a:r>
              <a:rPr lang="hu-HU" sz="3200" dirty="0"/>
              <a:t>Likviditás megfelelő, feltéve, hogy a forgóeszköz hitel megújításra kerül és a második ütem költségei nem nőnek</a:t>
            </a:r>
          </a:p>
          <a:p>
            <a:r>
              <a:rPr lang="hu-HU" sz="3200" dirty="0"/>
              <a:t>Felminősítés, ha a nettó adósság / EBITDA mutató 4x felé veszi az irányt a plasztik üzletág felfutásának köszönhetően</a:t>
            </a:r>
          </a:p>
        </p:txBody>
      </p:sp>
      <p:pic>
        <p:nvPicPr>
          <p:cNvPr id="4" name="Tartalom helye 3" descr="A képen szöveg látható&#10;&#10;Automatikusan generált leírás">
            <a:extLst>
              <a:ext uri="{FF2B5EF4-FFF2-40B4-BE49-F238E27FC236}">
                <a16:creationId xmlns:a16="http://schemas.microsoft.com/office/drawing/2014/main" id="{C31CE731-C528-078A-6804-FAB1E3D62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9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FE0266-6D73-76EB-02AF-84A0FC91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u="sng" dirty="0"/>
              <a:t>2022-es év eredményei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F6303D-01C1-6A00-4F73-EBA7063DC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dirty="0"/>
              <a:t>Plasztik üzletág késésben, nem indult el</a:t>
            </a:r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Mindkét alüzletágban a szerszám szállító saját munkájának javítását és finomhangolását végzete el</a:t>
            </a:r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Próbagyártások történtek és annak eredménye folyamatos egyeztetésben a potenciális vevőkkel határozta meg a szerszám finomhangolást és elhúzódását egész évben</a:t>
            </a:r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szerszám mindkét alüzletágban 1Q23-ban befejezésre kerül.</a:t>
            </a:r>
          </a:p>
          <a:p>
            <a:r>
              <a:rPr lang="hu-HU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Konkrét megrendelésekkel állunk szerződés előtt</a:t>
            </a:r>
            <a:endParaRPr lang="hu-HU" dirty="0"/>
          </a:p>
        </p:txBody>
      </p:sp>
      <p:pic>
        <p:nvPicPr>
          <p:cNvPr id="4" name="Tartalom helye 3" descr="A képen szöveg látható&#10;&#10;Automatikusan generált leírás">
            <a:extLst>
              <a:ext uri="{FF2B5EF4-FFF2-40B4-BE49-F238E27FC236}">
                <a16:creationId xmlns:a16="http://schemas.microsoft.com/office/drawing/2014/main" id="{002B7D2B-9369-08D6-B782-2C161E6CB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63162B-446A-CEE8-4C01-F2827C7E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195"/>
          </a:xfrm>
        </p:spPr>
        <p:txBody>
          <a:bodyPr/>
          <a:lstStyle/>
          <a:p>
            <a:pPr algn="ctr"/>
            <a:r>
              <a:rPr lang="hu-HU" b="1" u="sng" dirty="0"/>
              <a:t>Árbevétel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CB2C2B-5696-96CB-7B93-98AD2FE9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852"/>
            <a:ext cx="10515600" cy="5005111"/>
          </a:xfrm>
        </p:spPr>
        <p:txBody>
          <a:bodyPr/>
          <a:lstStyle/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árbevétel csökkenés alapvetően a nem </a:t>
            </a:r>
            <a:r>
              <a:rPr lang="hu-HU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</a:t>
            </a:r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piacokon történt</a:t>
            </a:r>
            <a:endParaRPr lang="hu-HU" sz="3000" dirty="0"/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utolsó covid év lezárulta után 2022. év elején minden piacunkról optimista és emelkedő keresletet jeleztek az évre</a:t>
            </a:r>
            <a:endParaRPr lang="hu-HU" sz="3000" dirty="0"/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háború kitörése után még hezitálás és iránykeresés volt</a:t>
            </a:r>
            <a:endParaRPr lang="hu-HU" sz="3000" dirty="0"/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majd az év második felében bizonytalanság és lecsorgó kereslet</a:t>
            </a:r>
            <a:endParaRPr lang="hu-HU" sz="3000" dirty="0"/>
          </a:p>
          <a:p>
            <a:endParaRPr lang="hu-HU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B3B58A65-8E53-5449-2DDD-71B792ED7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5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F27100-9283-B895-6223-55C7782A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360"/>
          </a:xfrm>
        </p:spPr>
        <p:txBody>
          <a:bodyPr/>
          <a:lstStyle/>
          <a:p>
            <a:pPr algn="ctr"/>
            <a:r>
              <a:rPr lang="hu-HU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Anyagjellegű ráfordítások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CB12ADC-776D-3990-CFF2-CD43036CD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6"/>
            <a:ext cx="10515600" cy="4978477"/>
          </a:xfrm>
        </p:spPr>
        <p:txBody>
          <a:bodyPr/>
          <a:lstStyle/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enyhén csökkenő árbevétel miatt + főleg az év második felében</a:t>
            </a:r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globális szállítói láncok töredezettsége fokozatosan megszűnt </a:t>
            </a:r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konténer szállítási költségek is folyamatosan estek 2022-ben </a:t>
            </a:r>
          </a:p>
          <a:p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magasabb </a:t>
            </a:r>
            <a:r>
              <a:rPr lang="hu-HU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marzsú</a:t>
            </a:r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(sav-, olaj-, víz-, tűzálló speciális anyagok, továbbá kiegészítő) termékekből tudtunk többet eladni, illetve az időzítést a </a:t>
            </a:r>
            <a:r>
              <a:rPr lang="hu-HU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volatilis</a:t>
            </a:r>
            <a:r>
              <a:rPr lang="hu-H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piacon jobban ki tudtuk használni</a:t>
            </a:r>
          </a:p>
          <a:p>
            <a:endParaRPr lang="hu-HU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CACACC01-A1BC-F187-B95D-0AC2CFE26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BE4B0E-D83A-474E-83EF-82F5C4EF9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hu-HU" sz="4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lobális szállítói láncok töredezettsége</a:t>
            </a:r>
            <a:endParaRPr lang="hu-HU" b="1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EE8786-8F4A-CF99-0A8A-22A0B45D5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81005ADC-8B02-76F4-D660-0CCAD806C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CAC90AC4-B200-76C6-CF47-0574AC2F3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353" y="1690688"/>
            <a:ext cx="5760720" cy="462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884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81C157-7512-A9F9-AA2F-C03458E8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u-HU" sz="4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onténer szállítási költségek</a:t>
            </a:r>
            <a:endParaRPr lang="hu-HU" b="1" u="sng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74EF0C54-A093-5EC4-43C0-CC2013AEC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  <p:pic>
        <p:nvPicPr>
          <p:cNvPr id="5" name="Tartalom helye 4" descr="Plummeting freight rates bring relief for importers - Investors' Chronicle">
            <a:extLst>
              <a:ext uri="{FF2B5EF4-FFF2-40B4-BE49-F238E27FC236}">
                <a16:creationId xmlns:a16="http://schemas.microsoft.com/office/drawing/2014/main" id="{C3EF19D7-259D-0D26-2F73-0F2C9F184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063" y="1825625"/>
            <a:ext cx="609187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28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650CE6-8D2F-4E4B-7DF5-D729D9DAC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270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Üzemi, pénzügyi, adózott eredmény</a:t>
            </a:r>
            <a:endParaRPr lang="hu-HU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A9E099-F991-7D50-FF1A-646F9A18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832"/>
            <a:ext cx="10515600" cy="5169131"/>
          </a:xfrm>
        </p:spPr>
        <p:txBody>
          <a:bodyPr/>
          <a:lstStyle/>
          <a:p>
            <a: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pénzügyi eredmény - kötvény kamata legnagyobb mértékben</a:t>
            </a:r>
          </a:p>
          <a:p>
            <a: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adózott eredmény arányaiban változatlan (~7%)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147C5821-7D3D-8DC9-F27B-A4308AB8F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8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12EF13-9DA8-5498-9C3B-B5BA1A43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1116"/>
          </a:xfrm>
        </p:spPr>
        <p:txBody>
          <a:bodyPr/>
          <a:lstStyle/>
          <a:p>
            <a:pPr algn="ctr"/>
            <a:r>
              <a:rPr lang="hu-HU" sz="4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Befektetett eszközök</a:t>
            </a:r>
            <a:endParaRPr lang="hu-HU" b="1" u="sng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7A5F16-2970-0C27-5E26-EB7B8F359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2"/>
            <a:ext cx="10515600" cy="4942965"/>
          </a:xfrm>
        </p:spPr>
        <p:txBody>
          <a:bodyPr/>
          <a:lstStyle/>
          <a:p>
            <a: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Befektetett eszközök tekintetében a 2022-es állapot a befejezett, átadott beruházás 1. fázisának eredménye</a:t>
            </a:r>
            <a:endParaRPr lang="hu-HU" sz="3200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45D5EBAC-3762-BF1A-7808-A5EAB15E4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473"/>
            <a:ext cx="1905266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4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DDE94ED1-30DB-4AFA-BDC0-90373575A432}" vid="{F466A7DB-542C-4A87-8334-4113B49901E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Textura_2022_beszámoló_komment</Template>
  <TotalTime>757</TotalTime>
  <Words>401</Words>
  <Application>Microsoft Office PowerPoint</Application>
  <PresentationFormat>Szélesvásznú</PresentationFormat>
  <Paragraphs>47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TEXTURA KÖTVÉNYESI TÁJÉKOZTATÓ</vt:lpstr>
      <vt:lpstr>Minősítés felülvizsgálata</vt:lpstr>
      <vt:lpstr>2022-es év eredményei</vt:lpstr>
      <vt:lpstr>Árbevétel</vt:lpstr>
      <vt:lpstr>Anyagjellegű ráfordítások</vt:lpstr>
      <vt:lpstr>Globális szállítói láncok töredezettsége</vt:lpstr>
      <vt:lpstr>Konténer szállítási költségek</vt:lpstr>
      <vt:lpstr>Üzemi, pénzügyi, adózott eredmény</vt:lpstr>
      <vt:lpstr>Befektetett eszközök</vt:lpstr>
      <vt:lpstr>Forgóeszközök</vt:lpstr>
      <vt:lpstr>Források</vt:lpstr>
      <vt:lpstr>Tervek 2023-ra</vt:lpstr>
      <vt:lpstr>Köszönjük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Rudolf Fábos</dc:creator>
  <cp:lastModifiedBy>Rudolf Fábos</cp:lastModifiedBy>
  <cp:revision>17</cp:revision>
  <dcterms:created xsi:type="dcterms:W3CDTF">2023-03-14T10:46:03Z</dcterms:created>
  <dcterms:modified xsi:type="dcterms:W3CDTF">2023-03-17T07:58:50Z</dcterms:modified>
</cp:coreProperties>
</file>