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75" r:id="rId4"/>
    <p:sldId id="257" r:id="rId5"/>
    <p:sldId id="261" r:id="rId6"/>
    <p:sldId id="258" r:id="rId7"/>
    <p:sldId id="259" r:id="rId8"/>
    <p:sldId id="260" r:id="rId9"/>
    <p:sldId id="264" r:id="rId10"/>
    <p:sldId id="265" r:id="rId11"/>
    <p:sldId id="266" r:id="rId12"/>
    <p:sldId id="267" r:id="rId13"/>
    <p:sldId id="280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F7376FC-8BCA-E04A-900A-2F7EC868EC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7F3E4E4-2279-6F6E-D7B1-DB51236636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199E37E-ADAE-5750-C847-180C4717C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6F2B-B5AD-4384-A921-0B3AD6D19F44}" type="datetimeFigureOut">
              <a:rPr lang="hu-HU" smtClean="0"/>
              <a:t>2023. 03. 17.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8392BEE-6F4B-60B1-4843-3B3AEF698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3238F8F-C1F5-9A8E-B111-CAC3911D8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7424-87DF-4646-87E3-7A39852983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973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F1423EE-9579-E45B-7315-C740EFD4F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53BCFBEC-C467-F49A-7CFD-E5DE0144A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0D4ED09-46C2-D307-7061-B78298527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6F2B-B5AD-4384-A921-0B3AD6D19F44}" type="datetimeFigureOut">
              <a:rPr lang="hu-HU" smtClean="0"/>
              <a:t>2023. 03. 17.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2693D2E-AA77-0B7F-128C-7A46EF346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2AC8091-F73B-B100-E2AD-1F5630A53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7424-87DF-4646-87E3-7A39852983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250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CDE35D55-605F-810E-9B3B-B52A2B27C4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73AF6A1-EDBF-344C-6F19-21AAB74BB4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28011D8-1255-8563-B943-5E42DA938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6F2B-B5AD-4384-A921-0B3AD6D19F44}" type="datetimeFigureOut">
              <a:rPr lang="hu-HU" smtClean="0"/>
              <a:t>2023. 03. 17.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6AA34AE-308B-41B6-E38E-E99709422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54EE3D1-BB9C-1E61-8189-7E4A93C1A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7424-87DF-4646-87E3-7A39852983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584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111C2E7-84FF-7072-EA68-79A4A7763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EDC25D9-CAAB-987B-7E79-61E4E922E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FCBD0DB-42C8-1D92-64B6-64E6C0E57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6F2B-B5AD-4384-A921-0B3AD6D19F44}" type="datetimeFigureOut">
              <a:rPr lang="hu-HU" smtClean="0"/>
              <a:t>2023. 03. 17.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2A41D50-11B4-4F3F-F7B6-FBA2A099A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E971897-9420-39D3-A428-CA3DBBCAC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7424-87DF-4646-87E3-7A39852983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912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E2F122E-AA1F-0661-6EDF-B0A715185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EF198A7-7ABA-43D4-44AB-E864D06C6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60C7F6C-587B-A077-CEE1-D5A9E2F94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6F2B-B5AD-4384-A921-0B3AD6D19F44}" type="datetimeFigureOut">
              <a:rPr lang="hu-HU" smtClean="0"/>
              <a:t>2023. 03. 17.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0F4A548-7351-B8F1-31C0-E6BC57C50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C05D505-3B0F-19A5-8E8E-C011D9953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7424-87DF-4646-87E3-7A39852983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3142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CD88433-136C-61E4-A023-BD49B0A99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2C4B55A-0DBB-286B-B4A8-0AF0C4062A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8BC4CEC-045D-9170-08F6-AD08C5844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1D9FF6B-2B7D-FF9B-A80E-5A1F2C33B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6F2B-B5AD-4384-A921-0B3AD6D19F44}" type="datetimeFigureOut">
              <a:rPr lang="hu-HU" smtClean="0"/>
              <a:t>2023. 03. 17.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60F6C9E-747F-96FB-D520-92487B6C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7E75EC6-87B8-DF54-974C-BAA599EB0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7424-87DF-4646-87E3-7A39852983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03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F8938AB-FC8D-1E70-A3EE-F176ACA6A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B26D665-3D81-1315-0039-57FEE436A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0136777-2C96-3ED1-05D3-D9B33D55E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9BF4B50D-739D-3EAA-4520-7C1B64BA2D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B15D40FB-B8BA-048F-3318-F59AB65221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F59CC6F7-D30A-19E1-2476-E931DF8A9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6F2B-B5AD-4384-A921-0B3AD6D19F44}" type="datetimeFigureOut">
              <a:rPr lang="hu-HU" smtClean="0"/>
              <a:t>2023. 03. 17.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17904E5E-2865-89CC-AD5E-DB65AF23E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6C3B7A17-306D-0DD5-9340-E154B2D3A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7424-87DF-4646-87E3-7A39852983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300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1374C1D-1061-030F-8BF2-3521C7FDD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CA0C23EB-1887-05D5-C9E7-7DA78F740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6F2B-B5AD-4384-A921-0B3AD6D19F44}" type="datetimeFigureOut">
              <a:rPr lang="hu-HU" smtClean="0"/>
              <a:t>2023. 03. 17.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E249AA93-BB44-36DE-9273-16240BF12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95C11E38-9ED7-11DF-73B9-83B9E13FD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7424-87DF-4646-87E3-7A39852983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508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4A575AA7-DE22-81E5-1E48-3312E9295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6F2B-B5AD-4384-A921-0B3AD6D19F44}" type="datetimeFigureOut">
              <a:rPr lang="hu-HU" smtClean="0"/>
              <a:t>2023. 03. 17.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D33E5D5B-2E40-C5FF-68F8-41DC32B01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4E4467D-CF9D-4AE9-9D41-BCAA9F4E8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7424-87DF-4646-87E3-7A39852983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575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6138FAB-9EC3-8D56-3AB7-3D8A1A061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EB2ED58-25A6-0A6E-ABEB-61E4C5778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68D30C6-A786-07AE-415C-24674FE79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00E2035-8993-DC46-6AEA-56579645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6F2B-B5AD-4384-A921-0B3AD6D19F44}" type="datetimeFigureOut">
              <a:rPr lang="hu-HU" smtClean="0"/>
              <a:t>2023. 03. 17.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D8ED887B-EB0E-AC87-5315-DB1ED7621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8F1500D-516A-A240-4E85-E2F25CA30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7424-87DF-4646-87E3-7A39852983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2457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7D65C1D-7654-7EBC-8426-A712AA890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9A5F913A-BDEA-C297-7E0C-45E056C185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5C3DEEC-33E9-0634-A798-4F48747B3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1542F9E-3D6E-E54A-D50D-A17FC6B54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6F2B-B5AD-4384-A921-0B3AD6D19F44}" type="datetimeFigureOut">
              <a:rPr lang="hu-HU" smtClean="0"/>
              <a:t>2023. 03. 17.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0DF484F-5E4F-701C-64E8-150A9FEBA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6928132-CA06-931E-3E91-BBB41FA23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7424-87DF-4646-87E3-7A39852983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478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3D112817-FC26-66D3-C310-25F0203F5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C41BE65-7ED4-1F63-D4B0-B83B40C07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AAB1D96-9F43-C560-4AC8-E8CB6AFBD6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6F2B-B5AD-4384-A921-0B3AD6D19F44}" type="datetimeFigureOut">
              <a:rPr lang="hu-HU" smtClean="0"/>
              <a:t>2023. 03. 17.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56E0B0B-3F26-BE49-AB5F-9750D23EA0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E11AAB3-404D-853E-D227-838D0C324A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77424-87DF-4646-87E3-7A39852983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808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42C386C-D56B-B131-EB1F-EA35A4D0FF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TEXTURA KÖTVÉNYESI TÁJÉKOZTATÓ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3044D7A-7EED-A7D2-E7F2-8D2F35D13F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2023.03.20.</a:t>
            </a:r>
          </a:p>
        </p:txBody>
      </p:sp>
      <p:pic>
        <p:nvPicPr>
          <p:cNvPr id="6" name="Kép 5" descr="A képen szöveg látható&#10;&#10;Automatikusan generált leírás">
            <a:extLst>
              <a:ext uri="{FF2B5EF4-FFF2-40B4-BE49-F238E27FC236}">
                <a16:creationId xmlns:a16="http://schemas.microsoft.com/office/drawing/2014/main" id="{03CA9F43-043D-9AE9-33CF-23CCE96467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577" y="3991744"/>
            <a:ext cx="8016536" cy="2324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969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AEBF9F3-8914-7659-6760-C6BC4D001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5977"/>
          </a:xfrm>
        </p:spPr>
        <p:txBody>
          <a:bodyPr/>
          <a:lstStyle/>
          <a:p>
            <a:pPr algn="ctr"/>
            <a:r>
              <a:rPr lang="hu-HU" b="1" u="sng" dirty="0"/>
              <a:t>Forgóeszközök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804C0FC-DFF3-E9AD-489C-26342B97B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1102"/>
            <a:ext cx="10515600" cy="4935861"/>
          </a:xfrm>
        </p:spPr>
        <p:txBody>
          <a:bodyPr/>
          <a:lstStyle/>
          <a:p>
            <a:r>
              <a:rPr lang="hu-HU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kisebb emelkedés a készlet és a vevőkövetelésekben, de a legjelentősebb változás a kötvénykibocsátásból a beruházás 2. fázisának (~3,5 </a:t>
            </a:r>
            <a:r>
              <a:rPr lang="hu-HU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mrd</a:t>
            </a:r>
            <a:r>
              <a:rPr lang="hu-HU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megkezdése előtti megemelkedett készpénz állomány</a:t>
            </a:r>
          </a:p>
          <a:p>
            <a:endParaRPr lang="hu-HU" dirty="0"/>
          </a:p>
        </p:txBody>
      </p:sp>
      <p:pic>
        <p:nvPicPr>
          <p:cNvPr id="4" name="Kép 3" descr="A képen szöveg látható&#10;&#10;Automatikusan generált leírás">
            <a:extLst>
              <a:ext uri="{FF2B5EF4-FFF2-40B4-BE49-F238E27FC236}">
                <a16:creationId xmlns:a16="http://schemas.microsoft.com/office/drawing/2014/main" id="{421D0B58-D70D-D3AB-0276-D0ADF10AFF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5473"/>
            <a:ext cx="1905266" cy="5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250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2A89035-B5EC-BA4B-9DED-2C5E2EE03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706"/>
          </a:xfrm>
        </p:spPr>
        <p:txBody>
          <a:bodyPr/>
          <a:lstStyle/>
          <a:p>
            <a:pPr algn="ctr"/>
            <a:r>
              <a:rPr lang="hu-HU" b="1" u="sng" dirty="0"/>
              <a:t>Források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28E3BEA-2968-C51E-5589-B19FAFEF0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0832"/>
            <a:ext cx="10515600" cy="5076131"/>
          </a:xfrm>
        </p:spPr>
        <p:txBody>
          <a:bodyPr/>
          <a:lstStyle/>
          <a:p>
            <a:r>
              <a:rPr lang="hu-H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2022-ben a leglényegesebb változás a kötelezettségek megemelkedése, ez pedig a kötvénykibocsátás eredménye nettó 3,6 </a:t>
            </a:r>
            <a:r>
              <a:rPr lang="hu-HU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mrd</a:t>
            </a:r>
            <a:r>
              <a:rPr lang="hu-H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összegben (5 </a:t>
            </a:r>
            <a:r>
              <a:rPr lang="hu-HU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mrd</a:t>
            </a:r>
            <a:r>
              <a:rPr lang="hu-H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kötvénykibocsátás, 1,4 </a:t>
            </a:r>
            <a:r>
              <a:rPr lang="hu-HU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mrd</a:t>
            </a:r>
            <a:r>
              <a:rPr lang="hu-H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hitel előtörlesztés)</a:t>
            </a:r>
          </a:p>
          <a:p>
            <a:endParaRPr lang="hu-HU" dirty="0"/>
          </a:p>
        </p:txBody>
      </p:sp>
      <p:pic>
        <p:nvPicPr>
          <p:cNvPr id="4" name="Kép 3" descr="A képen szöveg látható&#10;&#10;Automatikusan generált leírás">
            <a:extLst>
              <a:ext uri="{FF2B5EF4-FFF2-40B4-BE49-F238E27FC236}">
                <a16:creationId xmlns:a16="http://schemas.microsoft.com/office/drawing/2014/main" id="{26B82D24-9252-25CF-73D0-414500D09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5473"/>
            <a:ext cx="1905266" cy="5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951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1D0468A-11A2-DA1D-98AD-402A70758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339"/>
          </a:xfrm>
        </p:spPr>
        <p:txBody>
          <a:bodyPr>
            <a:normAutofit/>
          </a:bodyPr>
          <a:lstStyle/>
          <a:p>
            <a:pPr algn="ctr"/>
            <a:r>
              <a:rPr lang="hu-HU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Tervek 2023-ra</a:t>
            </a:r>
            <a:endParaRPr lang="hu-HU" b="1" u="sng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65C53A5-C99A-0107-8C66-CBD06D50B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5118"/>
            <a:ext cx="10515600" cy="4951845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5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Textil üzletág: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hu-HU" sz="5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moderált növekedés mellett a nyereségesség megőrzése, a piacok, ügyfelek megtartása, szállítók határozottabb versenyeztetése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58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Plasztik üzletág: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5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Kapszula: konkrét és a gyár kapacitását jelentősen meghaladó érdeklődés (jelentős minőségi előnyünk van az egyetlen konkurenssel szemben)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5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Medence: ár/érték tekintetében nincsen jelenleg versenytárs a piacon (a beruházás nagysága és összetettsége jelentős korlát a belépésre)</a:t>
            </a:r>
            <a:endParaRPr lang="hu-HU" sz="5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5900" u="sng" dirty="0"/>
              <a:t>Beruházás második ütemének beindítása</a:t>
            </a:r>
          </a:p>
        </p:txBody>
      </p:sp>
      <p:pic>
        <p:nvPicPr>
          <p:cNvPr id="4" name="Kép 3" descr="A képen szöveg látható&#10;&#10;Automatikusan generált leírás">
            <a:extLst>
              <a:ext uri="{FF2B5EF4-FFF2-40B4-BE49-F238E27FC236}">
                <a16:creationId xmlns:a16="http://schemas.microsoft.com/office/drawing/2014/main" id="{6416195D-86EE-5521-234C-5017B02376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5473"/>
            <a:ext cx="1905266" cy="5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51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6585F5E-F894-0013-E954-2B618D5BA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u="sng" dirty="0"/>
              <a:t>Köszönjük a figyelmet!</a:t>
            </a:r>
          </a:p>
        </p:txBody>
      </p:sp>
      <p:pic>
        <p:nvPicPr>
          <p:cNvPr id="4" name="Tartalom helye 3" descr="A képen szöveg látható&#10;&#10;Automatikusan generált leírás">
            <a:extLst>
              <a:ext uri="{FF2B5EF4-FFF2-40B4-BE49-F238E27FC236}">
                <a16:creationId xmlns:a16="http://schemas.microsoft.com/office/drawing/2014/main" id="{E2AFD85F-0C46-E979-14A2-BA79B17EE7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771" y="2702343"/>
            <a:ext cx="6668457" cy="193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552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AEF803-EAA9-03DA-44C2-A392102FE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/>
          <a:lstStyle/>
          <a:p>
            <a:pPr algn="ctr"/>
            <a:r>
              <a:rPr lang="hu-HU" b="1" u="sng" dirty="0"/>
              <a:t>Minősítés felülvizsgálata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9FE836C-4F45-6BF3-8B84-D29DB13C9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305"/>
            <a:ext cx="10515600" cy="4747658"/>
          </a:xfrm>
        </p:spPr>
        <p:txBody>
          <a:bodyPr>
            <a:normAutofit/>
          </a:bodyPr>
          <a:lstStyle/>
          <a:p>
            <a:r>
              <a:rPr lang="hu-HU" sz="3200" dirty="0"/>
              <a:t>Leminősítés okai:</a:t>
            </a:r>
          </a:p>
          <a:p>
            <a:pPr lvl="1"/>
            <a:r>
              <a:rPr lang="hu-HU" sz="3200" dirty="0"/>
              <a:t>Beruházás első ütemének csúszása</a:t>
            </a:r>
          </a:p>
          <a:p>
            <a:pPr lvl="2"/>
            <a:r>
              <a:rPr lang="hu-HU" sz="3200" dirty="0"/>
              <a:t>Plasztik üzletág aláírt átvételi szerződések hiánya</a:t>
            </a:r>
          </a:p>
          <a:p>
            <a:pPr lvl="2"/>
            <a:r>
              <a:rPr lang="hu-HU" sz="3200" dirty="0"/>
              <a:t>Plasztik üzletág eladásainak felfutását még nem látják</a:t>
            </a:r>
          </a:p>
          <a:p>
            <a:pPr lvl="1"/>
            <a:r>
              <a:rPr lang="hu-HU" sz="3200" dirty="0"/>
              <a:t>Beruházás második ütemének csúszása</a:t>
            </a:r>
          </a:p>
          <a:p>
            <a:pPr lvl="1"/>
            <a:r>
              <a:rPr lang="hu-HU" sz="3200" dirty="0"/>
              <a:t>Likviditás megfelelő, feltéve, hogy a forgóeszköz hitel megújításra kerül és a második ütem költségei nem nőnek</a:t>
            </a:r>
          </a:p>
          <a:p>
            <a:r>
              <a:rPr lang="hu-HU" sz="3200" dirty="0"/>
              <a:t>Felminősítés, ha a nettó adósság / EBITDA mutató 4x felé veszi az irányt a plasztik üzletág felfutásának köszönhetően</a:t>
            </a:r>
          </a:p>
        </p:txBody>
      </p:sp>
      <p:pic>
        <p:nvPicPr>
          <p:cNvPr id="4" name="Tartalom helye 3" descr="A képen szöveg látható&#10;&#10;Automatikusan generált leírás">
            <a:extLst>
              <a:ext uri="{FF2B5EF4-FFF2-40B4-BE49-F238E27FC236}">
                <a16:creationId xmlns:a16="http://schemas.microsoft.com/office/drawing/2014/main" id="{C31CE731-C528-078A-6804-FAB1E3D62E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0" y="6305473"/>
            <a:ext cx="1905266" cy="5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399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4FE0266-6D73-76EB-02AF-84A0FC91B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u="sng" dirty="0"/>
              <a:t>2022-es év eredményei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0F6303D-01C1-6A00-4F73-EBA7063DC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000" dirty="0"/>
              <a:t>Plasztik üzletág késésben, nem indult el</a:t>
            </a:r>
          </a:p>
          <a:p>
            <a:r>
              <a:rPr lang="hu-HU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Mindkét alüzletágban a szerszám szállító saját munkájának javítását és finomhangolását végzete el</a:t>
            </a:r>
          </a:p>
          <a:p>
            <a:r>
              <a:rPr lang="hu-HU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Próbagyártások történtek és annak eredménye folyamatos egyeztetésben a potenciális vevőkkel határozta meg a szerszám finomhangolást és elhúzódását egész évben</a:t>
            </a:r>
          </a:p>
          <a:p>
            <a:r>
              <a:rPr lang="hu-HU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szerszám mindkét alüzletágban 1Q23-ban befejezésre kerül.</a:t>
            </a:r>
          </a:p>
          <a:p>
            <a:r>
              <a:rPr lang="hu-HU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Konkrét megrendelésekkel állunk szerződés előtt</a:t>
            </a:r>
            <a:endParaRPr lang="hu-HU" dirty="0"/>
          </a:p>
        </p:txBody>
      </p:sp>
      <p:pic>
        <p:nvPicPr>
          <p:cNvPr id="4" name="Tartalom helye 3" descr="A képen szöveg látható&#10;&#10;Automatikusan generált leírás">
            <a:extLst>
              <a:ext uri="{FF2B5EF4-FFF2-40B4-BE49-F238E27FC236}">
                <a16:creationId xmlns:a16="http://schemas.microsoft.com/office/drawing/2014/main" id="{002B7D2B-9369-08D6-B782-2C161E6CB6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0" y="6305473"/>
            <a:ext cx="1905266" cy="5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0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863162B-446A-CEE8-4C01-F2827C7EE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0195"/>
          </a:xfrm>
        </p:spPr>
        <p:txBody>
          <a:bodyPr/>
          <a:lstStyle/>
          <a:p>
            <a:pPr algn="ctr"/>
            <a:r>
              <a:rPr lang="hu-HU" b="1" u="sng" dirty="0"/>
              <a:t>Árbevétel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3CB2C2B-5696-96CB-7B93-98AD2FE9F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1852"/>
            <a:ext cx="10515600" cy="5005111"/>
          </a:xfrm>
        </p:spPr>
        <p:txBody>
          <a:bodyPr/>
          <a:lstStyle/>
          <a:p>
            <a:r>
              <a:rPr lang="hu-HU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árbevétel csökkenés alapvetően a nem </a:t>
            </a:r>
            <a:r>
              <a:rPr lang="hu-HU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</a:t>
            </a:r>
            <a:r>
              <a:rPr lang="hu-HU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piacokon történt</a:t>
            </a:r>
            <a:endParaRPr lang="hu-HU" sz="3000" dirty="0"/>
          </a:p>
          <a:p>
            <a:r>
              <a:rPr lang="hu-HU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utolsó covid év lezárulta után 2022. év elején minden piacunkról optimista és emelkedő keresletet jeleztek az évre</a:t>
            </a:r>
            <a:endParaRPr lang="hu-HU" sz="3000" dirty="0"/>
          </a:p>
          <a:p>
            <a:r>
              <a:rPr lang="hu-HU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háború kitörése után még hezitálás és iránykeresés volt</a:t>
            </a:r>
            <a:endParaRPr lang="hu-HU" sz="3000" dirty="0"/>
          </a:p>
          <a:p>
            <a:r>
              <a:rPr lang="hu-HU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majd az év második felében bizonytalanság és lecsorgó kereslet</a:t>
            </a:r>
            <a:endParaRPr lang="hu-HU" sz="3000" dirty="0"/>
          </a:p>
          <a:p>
            <a:endParaRPr lang="hu-HU" dirty="0"/>
          </a:p>
        </p:txBody>
      </p:sp>
      <p:pic>
        <p:nvPicPr>
          <p:cNvPr id="4" name="Kép 3" descr="A képen szöveg látható&#10;&#10;Automatikusan generált leírás">
            <a:extLst>
              <a:ext uri="{FF2B5EF4-FFF2-40B4-BE49-F238E27FC236}">
                <a16:creationId xmlns:a16="http://schemas.microsoft.com/office/drawing/2014/main" id="{B3B58A65-8E53-5449-2DDD-71B792ED75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5473"/>
            <a:ext cx="1905266" cy="5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52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BF27100-9283-B895-6223-55C7782A3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3360"/>
          </a:xfrm>
        </p:spPr>
        <p:txBody>
          <a:bodyPr/>
          <a:lstStyle/>
          <a:p>
            <a:pPr algn="ctr"/>
            <a:r>
              <a:rPr lang="hu-HU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Anyagjellegű ráfordítások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CB12ADC-776D-3990-CFF2-CD43036CD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8486"/>
            <a:ext cx="10515600" cy="4978477"/>
          </a:xfrm>
        </p:spPr>
        <p:txBody>
          <a:bodyPr/>
          <a:lstStyle/>
          <a:p>
            <a:r>
              <a:rPr lang="hu-HU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enyhén csökkenő árbevétel miatt + főleg az év második felében</a:t>
            </a:r>
          </a:p>
          <a:p>
            <a:r>
              <a:rPr lang="hu-HU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globális szállítói láncok töredezettsége fokozatosan megszűnt </a:t>
            </a:r>
          </a:p>
          <a:p>
            <a:r>
              <a:rPr lang="hu-HU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konténer szállítási költségek is folyamatosan estek 2022-ben </a:t>
            </a:r>
          </a:p>
          <a:p>
            <a:r>
              <a:rPr lang="hu-HU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magasabb </a:t>
            </a:r>
            <a:r>
              <a:rPr lang="hu-HU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marzsú</a:t>
            </a:r>
            <a:r>
              <a:rPr lang="hu-HU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(sav-, olaj-, víz-, tűzálló speciális anyagok, továbbá kiegészítő) termékekből tudtunk többet eladni, illetve az időzítést a </a:t>
            </a:r>
            <a:r>
              <a:rPr lang="hu-HU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volatilis</a:t>
            </a:r>
            <a:r>
              <a:rPr lang="hu-HU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piacon jobban ki tudtuk használni</a:t>
            </a:r>
          </a:p>
          <a:p>
            <a:endParaRPr lang="hu-HU" dirty="0"/>
          </a:p>
        </p:txBody>
      </p:sp>
      <p:pic>
        <p:nvPicPr>
          <p:cNvPr id="4" name="Kép 3" descr="A képen szöveg látható&#10;&#10;Automatikusan generált leírás">
            <a:extLst>
              <a:ext uri="{FF2B5EF4-FFF2-40B4-BE49-F238E27FC236}">
                <a16:creationId xmlns:a16="http://schemas.microsoft.com/office/drawing/2014/main" id="{CACACC01-A1BC-F187-B95D-0AC2CFE26D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5473"/>
            <a:ext cx="1905266" cy="5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55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DBE4B0E-D83A-474E-83EF-82F5C4EF9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hu-HU" sz="4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lobális szállítói láncok töredezettsége</a:t>
            </a:r>
            <a:endParaRPr lang="hu-HU" b="1" u="sng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AEE8786-8F4A-CF99-0A8A-22A0B45D5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  <p:pic>
        <p:nvPicPr>
          <p:cNvPr id="4" name="Kép 3" descr="A képen szöveg látható&#10;&#10;Automatikusan generált leírás">
            <a:extLst>
              <a:ext uri="{FF2B5EF4-FFF2-40B4-BE49-F238E27FC236}">
                <a16:creationId xmlns:a16="http://schemas.microsoft.com/office/drawing/2014/main" id="{81005ADC-8B02-76F4-D660-0CCAD806C9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5473"/>
            <a:ext cx="1905266" cy="552527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CAC90AC4-B200-76C6-CF47-0574AC2F3A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353" y="1690688"/>
            <a:ext cx="5760720" cy="4629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8846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E81C157-7512-A9F9-AA2F-C03458E86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hu-HU" sz="4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onténer szállítási költségek</a:t>
            </a:r>
            <a:endParaRPr lang="hu-HU" b="1" u="sng" dirty="0"/>
          </a:p>
        </p:txBody>
      </p:sp>
      <p:pic>
        <p:nvPicPr>
          <p:cNvPr id="4" name="Kép 3" descr="A képen szöveg látható&#10;&#10;Automatikusan generált leírás">
            <a:extLst>
              <a:ext uri="{FF2B5EF4-FFF2-40B4-BE49-F238E27FC236}">
                <a16:creationId xmlns:a16="http://schemas.microsoft.com/office/drawing/2014/main" id="{74EF0C54-A093-5EC4-43C0-CC2013AEC7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5473"/>
            <a:ext cx="1905266" cy="552527"/>
          </a:xfrm>
          <a:prstGeom prst="rect">
            <a:avLst/>
          </a:prstGeom>
        </p:spPr>
      </p:pic>
      <p:pic>
        <p:nvPicPr>
          <p:cNvPr id="5" name="Tartalom helye 4" descr="Plummeting freight rates bring relief for importers - Investors' Chronicle">
            <a:extLst>
              <a:ext uri="{FF2B5EF4-FFF2-40B4-BE49-F238E27FC236}">
                <a16:creationId xmlns:a16="http://schemas.microsoft.com/office/drawing/2014/main" id="{C3EF19D7-259D-0D26-2F73-0F2C9F184C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063" y="1825625"/>
            <a:ext cx="6091873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2285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6650CE6-8D2F-4E4B-7DF5-D729D9DAC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2707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Üzemi, pénzügyi, adózott eredmény</a:t>
            </a:r>
            <a:endParaRPr lang="hu-HU" u="sng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3A9E099-F991-7D50-FF1A-646F9A187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7832"/>
            <a:ext cx="10515600" cy="5169131"/>
          </a:xfrm>
        </p:spPr>
        <p:txBody>
          <a:bodyPr/>
          <a:lstStyle/>
          <a:p>
            <a:r>
              <a:rPr lang="hu-H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pénzügyi eredmény - kötvény kamata legnagyobb mértékben</a:t>
            </a:r>
          </a:p>
          <a:p>
            <a:r>
              <a:rPr lang="hu-H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adózott eredmény arányaiban változatlan (~7%)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  <p:pic>
        <p:nvPicPr>
          <p:cNvPr id="4" name="Kép 3" descr="A képen szöveg látható&#10;&#10;Automatikusan generált leírás">
            <a:extLst>
              <a:ext uri="{FF2B5EF4-FFF2-40B4-BE49-F238E27FC236}">
                <a16:creationId xmlns:a16="http://schemas.microsoft.com/office/drawing/2014/main" id="{147C5821-7D3D-8DC9-F27B-A4308AB8F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5473"/>
            <a:ext cx="1905266" cy="5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886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12EF13-9DA8-5498-9C3B-B5BA1A438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1116"/>
          </a:xfrm>
        </p:spPr>
        <p:txBody>
          <a:bodyPr/>
          <a:lstStyle/>
          <a:p>
            <a:pPr algn="ctr"/>
            <a:r>
              <a:rPr lang="hu-HU" sz="4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Befektetett eszközök</a:t>
            </a:r>
            <a:endParaRPr lang="hu-HU" b="1" u="sng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17A5F16-2970-0C27-5E26-EB7B8F359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6242"/>
            <a:ext cx="10515600" cy="4942965"/>
          </a:xfrm>
        </p:spPr>
        <p:txBody>
          <a:bodyPr/>
          <a:lstStyle/>
          <a:p>
            <a:r>
              <a:rPr lang="hu-H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Befektetett eszközök tekintetében a 2022-es állapot a befejezett, átadott beruházás 1. fázisának eredménye</a:t>
            </a:r>
            <a:endParaRPr lang="hu-HU" sz="3200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4" name="Kép 3" descr="A képen szöveg látható&#10;&#10;Automatikusan generált leírás">
            <a:extLst>
              <a:ext uri="{FF2B5EF4-FFF2-40B4-BE49-F238E27FC236}">
                <a16:creationId xmlns:a16="http://schemas.microsoft.com/office/drawing/2014/main" id="{45D5EBAC-3762-BF1A-7808-A5EAB15E4E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5473"/>
            <a:ext cx="1905266" cy="5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845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mutató1" id="{DDE94ED1-30DB-4AFA-BDC0-90373575A432}" vid="{F466A7DB-542C-4A87-8334-4113B49901E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Textura_2022_beszámoló_komment</Template>
  <TotalTime>757</TotalTime>
  <Words>401</Words>
  <Application>Microsoft Office PowerPoint</Application>
  <PresentationFormat>Szélesvásznú</PresentationFormat>
  <Paragraphs>47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Office-téma</vt:lpstr>
      <vt:lpstr>TEXTURA KÖTVÉNYESI TÁJÉKOZTATÓ</vt:lpstr>
      <vt:lpstr>Minősítés felülvizsgálata</vt:lpstr>
      <vt:lpstr>2022-es év eredményei</vt:lpstr>
      <vt:lpstr>Árbevétel</vt:lpstr>
      <vt:lpstr>Anyagjellegű ráfordítások</vt:lpstr>
      <vt:lpstr>Globális szállítói láncok töredezettsége</vt:lpstr>
      <vt:lpstr>Konténer szállítási költségek</vt:lpstr>
      <vt:lpstr>Üzemi, pénzügyi, adózott eredmény</vt:lpstr>
      <vt:lpstr>Befektetett eszközök</vt:lpstr>
      <vt:lpstr>Forgóeszközök</vt:lpstr>
      <vt:lpstr>Források</vt:lpstr>
      <vt:lpstr>Tervek 2023-ra</vt:lpstr>
      <vt:lpstr>Köszönjük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Rudolf Fábos</dc:creator>
  <cp:lastModifiedBy>Rudolf Fábos</cp:lastModifiedBy>
  <cp:revision>17</cp:revision>
  <dcterms:created xsi:type="dcterms:W3CDTF">2023-03-14T10:46:03Z</dcterms:created>
  <dcterms:modified xsi:type="dcterms:W3CDTF">2023-03-17T07:58:50Z</dcterms:modified>
</cp:coreProperties>
</file>